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BM Plex Sans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2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3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6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5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IBMPlexSansSemiBold-boldItalic.fntdata"/><Relationship Id="rId28" Type="http://schemas.openxmlformats.org/officeDocument/2006/relationships/font" Target="fonts/IBMPlexSans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3.xml"/><Relationship Id="rId33" Type="http://schemas.openxmlformats.org/officeDocument/2006/relationships/font" Target="fonts/Roboto-bold.fntdata"/><Relationship Id="rId10" Type="http://schemas.openxmlformats.org/officeDocument/2006/relationships/slide" Target="slides/slide2.xml"/><Relationship Id="rId32" Type="http://schemas.openxmlformats.org/officeDocument/2006/relationships/font" Target="fonts/Roboto-regular.fntdata"/><Relationship Id="rId13" Type="http://schemas.openxmlformats.org/officeDocument/2006/relationships/slide" Target="slides/slide5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-italic.fntdata"/><Relationship Id="rId15" Type="http://schemas.openxmlformats.org/officeDocument/2006/relationships/slide" Target="slides/slide7.xml"/><Relationship Id="rId37" Type="http://schemas.openxmlformats.org/officeDocument/2006/relationships/font" Target="fonts/IBMPlexSansMedium-bold.fntdata"/><Relationship Id="rId14" Type="http://schemas.openxmlformats.org/officeDocument/2006/relationships/slide" Target="slides/slide6.xml"/><Relationship Id="rId36" Type="http://schemas.openxmlformats.org/officeDocument/2006/relationships/font" Target="fonts/IBMPlexSansMedium-regular.fntdata"/><Relationship Id="rId17" Type="http://schemas.openxmlformats.org/officeDocument/2006/relationships/slide" Target="slides/slide9.xml"/><Relationship Id="rId39" Type="http://schemas.openxmlformats.org/officeDocument/2006/relationships/font" Target="fonts/IBMPlexSansMedium-boldItalic.fntdata"/><Relationship Id="rId16" Type="http://schemas.openxmlformats.org/officeDocument/2006/relationships/slide" Target="slides/slide8.xml"/><Relationship Id="rId38" Type="http://schemas.openxmlformats.org/officeDocument/2006/relationships/font" Target="fonts/IBMPlexSansMedium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cbce5e0c1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cbce5e0c1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cbce5e0c1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cbce5e0c1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5fb4ebf68_1_1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d5fb4ebf68_1_1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cbce5e0c1_0_1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Regression discontinuity, instrumental regression , matching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68" name="Google Shape;568;g13cbce5e0c1_0_17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5fb4ebf68_1_1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d5fb4ebf68_1_14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5fb4ebf68_1_14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d5fb4ebf68_1_14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155a8936c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d155a8936c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155a8936c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d155a8936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cbce5e0c1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cbce5e0c1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cbce5e0c1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cbce5e0c1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5fb4ebf68_1_10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5" name="Google Shape;485;gd5fb4ebf68_1_10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b6fb78c7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b6fb78c7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cbce5e0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cbce5e0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5fb4ebf68_1_14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d5fb4ebf68_1_1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cbce5e0c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cbce5e0c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155a8936c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d155a8936c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bce5e0c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bce5e0c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15" Type="http://schemas.openxmlformats.org/officeDocument/2006/relationships/image" Target="../media/image12.png"/><Relationship Id="rId1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5" Type="http://schemas.openxmlformats.org/officeDocument/2006/relationships/image" Target="../media/image36.png"/><Relationship Id="rId14" Type="http://schemas.openxmlformats.org/officeDocument/2006/relationships/image" Target="../media/image39.png"/><Relationship Id="rId5" Type="http://schemas.openxmlformats.org/officeDocument/2006/relationships/image" Target="../media/image1.png"/><Relationship Id="rId6" Type="http://schemas.openxmlformats.org/officeDocument/2006/relationships/image" Target="../media/image3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4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Relationship Id="rId3" Type="http://schemas.openxmlformats.org/officeDocument/2006/relationships/image" Target="../media/image4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4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5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7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130" name="Google Shape;130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205" name="Google Shape;205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210" name="Google Shape;210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3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53" name="Google Shape;253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254" name="Google Shape;254;p3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3" name="Google Shape;283;p4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7" name="Google Shape;28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1" name="Google Shape;2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6" name="Google Shape;29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0" name="Google Shape;300;p4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1" name="Google Shape;30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5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8" name="Google Shape;30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5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5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5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5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5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5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5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5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5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6" name="Google Shape;336;p5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p5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p5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p5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5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5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4" name="Google Shape;35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9" name="Google Shape;35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3" name="Google Shape;36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1" name="Google Shape;37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6" name="Google Shape;376;p5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9" name="Google Shape;399;p6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3" name="Google Shape;403;p6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0" name="Google Shape;4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0" name="Google Shape;4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5" name="Google Shape;425;p6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6" name="Google Shape;426;p6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7" name="Google Shape;42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40" name="Google Shape;440;p7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441" name="Google Shape;441;p7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7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48" name="Google Shape;448;p7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49" name="Google Shape;449;p7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0" name="Google Shape;450;p7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3" name="Google Shape;453;p7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4" name="Google Shape;45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7" name="Google Shape;457;p7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8" name="Google Shape;458;p7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9" name="Google Shape;459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0" name="Google Shape;460;p7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4" name="Google Shape;464;p7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5" name="Google Shape;465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470" name="Google Shape;470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475" name="Google Shape;475;p7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3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81" name="Google Shape;481;p80"/>
          <p:cNvSpPr txBox="1"/>
          <p:nvPr>
            <p:ph idx="1" type="subTitle"/>
          </p:nvPr>
        </p:nvSpPr>
        <p:spPr>
          <a:xfrm>
            <a:off x="540000" y="3272200"/>
            <a:ext cx="3852000" cy="113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</a:t>
            </a:r>
            <a:r>
              <a:rPr lang="ru">
                <a:solidFill>
                  <a:schemeClr val="accent2"/>
                </a:solidFill>
              </a:rPr>
              <a:t>2</a:t>
            </a:r>
            <a:br>
              <a:rPr lang="ru">
                <a:solidFill>
                  <a:schemeClr val="accent2"/>
                </a:solidFill>
              </a:rPr>
            </a:br>
            <a:endParaRPr sz="2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A/B тесты</a:t>
            </a:r>
            <a:endParaRPr sz="2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82" name="Google Shape;48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9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Маленький трафик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Дорогая(долгая разработка) разработка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Нет возможности контролировать попадание человека в контроль/тест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Сетевые эффекты (агрегаторы такси/соцсети)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Этические/репутационные/законодательные ограничения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Нет инфраструктуры/компетенций в команде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49" name="Google Shape;549;p89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Когда невозможно/проблемно применить A/B тест?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8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51" name="Google Shape;5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165" y="1240700"/>
            <a:ext cx="2513575" cy="32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Есть достаточно трафика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Сильные гипотезы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Инфраструктура/компетенции в команде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57" name="Google Shape;557;p90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Когда можно применять?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9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559" name="Google Shape;55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850" y="975457"/>
            <a:ext cx="2779600" cy="34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1"/>
          <p:cNvPicPr preferRelativeResize="0"/>
          <p:nvPr/>
        </p:nvPicPr>
        <p:blipFill rotWithShape="1">
          <a:blip r:embed="rId3">
            <a:alphaModFix/>
          </a:blip>
          <a:srcRect b="32360" l="29255" r="20570" t="31680"/>
          <a:stretch/>
        </p:blipFill>
        <p:spPr>
          <a:xfrm>
            <a:off x="379750" y="906375"/>
            <a:ext cx="8553175" cy="3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91"/>
          <p:cNvSpPr txBox="1"/>
          <p:nvPr/>
        </p:nvSpPr>
        <p:spPr>
          <a:xfrm>
            <a:off x="431971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Процесс тестирования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999" y="353575"/>
            <a:ext cx="958201" cy="1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92"/>
          <p:cNvSpPr txBox="1"/>
          <p:nvPr/>
        </p:nvSpPr>
        <p:spPr>
          <a:xfrm>
            <a:off x="114300" y="114300"/>
            <a:ext cx="798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2"/>
          <p:cNvSpPr txBox="1"/>
          <p:nvPr/>
        </p:nvSpPr>
        <p:spPr>
          <a:xfrm>
            <a:off x="73181" y="-61256"/>
            <a:ext cx="8921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Иерархия методов оценки причинности(Evidence ladder)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3" name="Google Shape;573;p92"/>
          <p:cNvCxnSpPr/>
          <p:nvPr/>
        </p:nvCxnSpPr>
        <p:spPr>
          <a:xfrm>
            <a:off x="4023431" y="414450"/>
            <a:ext cx="3480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2"/>
          <p:cNvCxnSpPr/>
          <p:nvPr/>
        </p:nvCxnSpPr>
        <p:spPr>
          <a:xfrm flipH="1">
            <a:off x="38231" y="436013"/>
            <a:ext cx="9125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92"/>
          <p:cNvCxnSpPr/>
          <p:nvPr/>
        </p:nvCxnSpPr>
        <p:spPr>
          <a:xfrm>
            <a:off x="1820325" y="465225"/>
            <a:ext cx="3480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92"/>
          <p:cNvCxnSpPr/>
          <p:nvPr/>
        </p:nvCxnSpPr>
        <p:spPr>
          <a:xfrm>
            <a:off x="38306" y="465225"/>
            <a:ext cx="34800" cy="46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92"/>
          <p:cNvCxnSpPr/>
          <p:nvPr/>
        </p:nvCxnSpPr>
        <p:spPr>
          <a:xfrm rot="10800000">
            <a:off x="38288" y="1520663"/>
            <a:ext cx="9064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92"/>
          <p:cNvCxnSpPr/>
          <p:nvPr/>
        </p:nvCxnSpPr>
        <p:spPr>
          <a:xfrm flipH="1">
            <a:off x="110925" y="5093906"/>
            <a:ext cx="9043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92"/>
          <p:cNvCxnSpPr/>
          <p:nvPr/>
        </p:nvCxnSpPr>
        <p:spPr>
          <a:xfrm flipH="1">
            <a:off x="7850400" y="441844"/>
            <a:ext cx="18900" cy="46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92"/>
          <p:cNvSpPr txBox="1"/>
          <p:nvPr/>
        </p:nvSpPr>
        <p:spPr>
          <a:xfrm>
            <a:off x="114300" y="814828"/>
            <a:ext cx="11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 тесты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1" name="Google Shape;581;p92"/>
          <p:cNvPicPr preferRelativeResize="0"/>
          <p:nvPr/>
        </p:nvPicPr>
        <p:blipFill rotWithShape="1">
          <a:blip r:embed="rId4">
            <a:alphaModFix/>
          </a:blip>
          <a:srcRect b="72394" l="14623" r="63603" t="10725"/>
          <a:stretch/>
        </p:blipFill>
        <p:spPr>
          <a:xfrm>
            <a:off x="2017594" y="531319"/>
            <a:ext cx="1845865" cy="922961"/>
          </a:xfrm>
          <a:prstGeom prst="rect">
            <a:avLst/>
          </a:prstGeom>
          <a:noFill/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92"/>
          <p:cNvPicPr preferRelativeResize="0"/>
          <p:nvPr/>
        </p:nvPicPr>
        <p:blipFill rotWithShape="1">
          <a:blip r:embed="rId4">
            <a:alphaModFix/>
          </a:blip>
          <a:srcRect b="55516" l="13982" r="62398" t="28033"/>
          <a:stretch/>
        </p:blipFill>
        <p:spPr>
          <a:xfrm>
            <a:off x="2017594" y="1743740"/>
            <a:ext cx="1880081" cy="844567"/>
          </a:xfrm>
          <a:prstGeom prst="rect">
            <a:avLst/>
          </a:prstGeom>
          <a:noFill/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92"/>
          <p:cNvSpPr txBox="1"/>
          <p:nvPr/>
        </p:nvSpPr>
        <p:spPr>
          <a:xfrm>
            <a:off x="38306" y="1743731"/>
            <a:ext cx="174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Квази-эксперимент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p92"/>
          <p:cNvSpPr txBox="1"/>
          <p:nvPr/>
        </p:nvSpPr>
        <p:spPr>
          <a:xfrm>
            <a:off x="108094" y="2745928"/>
            <a:ext cx="1747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Искусственный контроль(counterfactuals)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5" name="Google Shape;585;p92"/>
          <p:cNvPicPr preferRelativeResize="0"/>
          <p:nvPr/>
        </p:nvPicPr>
        <p:blipFill rotWithShape="1">
          <a:blip r:embed="rId4">
            <a:alphaModFix/>
          </a:blip>
          <a:srcRect b="36774" l="13981" r="63691" t="45938"/>
          <a:stretch/>
        </p:blipFill>
        <p:spPr>
          <a:xfrm>
            <a:off x="2014556" y="2890594"/>
            <a:ext cx="1849540" cy="923625"/>
          </a:xfrm>
          <a:prstGeom prst="rect">
            <a:avLst/>
          </a:prstGeom>
          <a:noFill/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92"/>
          <p:cNvSpPr txBox="1"/>
          <p:nvPr/>
        </p:nvSpPr>
        <p:spPr>
          <a:xfrm>
            <a:off x="153600" y="4071966"/>
            <a:ext cx="174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Описательный анализ</a:t>
            </a:r>
            <a:endParaRPr sz="13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p92"/>
          <p:cNvSpPr txBox="1"/>
          <p:nvPr/>
        </p:nvSpPr>
        <p:spPr>
          <a:xfrm>
            <a:off x="2652413" y="4245225"/>
            <a:ext cx="28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/>
              <a:t>—</a:t>
            </a:r>
            <a:endParaRPr b="1" sz="3200"/>
          </a:p>
        </p:txBody>
      </p:sp>
      <p:sp>
        <p:nvSpPr>
          <p:cNvPr id="588" name="Google Shape;588;p92"/>
          <p:cNvSpPr txBox="1"/>
          <p:nvPr/>
        </p:nvSpPr>
        <p:spPr>
          <a:xfrm>
            <a:off x="4017825" y="551006"/>
            <a:ext cx="375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Юзеры поделены рандомно на контроль и тест. Это дает достаточно точную оценку причинного эффекта от воздействия.</a:t>
            </a:r>
            <a:endParaRPr sz="11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Классическое A/B , Байесовское A/B</a:t>
            </a:r>
            <a:endParaRPr sz="11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9" name="Google Shape;589;p92"/>
          <p:cNvPicPr preferRelativeResize="0"/>
          <p:nvPr/>
        </p:nvPicPr>
        <p:blipFill rotWithShape="1">
          <a:blip r:embed="rId4">
            <a:alphaModFix/>
          </a:blip>
          <a:srcRect b="20807" l="84069" r="3677" t="10858"/>
          <a:stretch/>
        </p:blipFill>
        <p:spPr>
          <a:xfrm>
            <a:off x="7925869" y="621694"/>
            <a:ext cx="1103830" cy="403636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0" name="Google Shape;590;p92"/>
          <p:cNvCxnSpPr/>
          <p:nvPr/>
        </p:nvCxnSpPr>
        <p:spPr>
          <a:xfrm rot="10800000">
            <a:off x="153525" y="1520663"/>
            <a:ext cx="9064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92"/>
          <p:cNvCxnSpPr/>
          <p:nvPr/>
        </p:nvCxnSpPr>
        <p:spPr>
          <a:xfrm rot="10800000">
            <a:off x="100013" y="2748263"/>
            <a:ext cx="9064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92"/>
          <p:cNvCxnSpPr/>
          <p:nvPr/>
        </p:nvCxnSpPr>
        <p:spPr>
          <a:xfrm rot="10800000">
            <a:off x="100013" y="3924234"/>
            <a:ext cx="9064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92"/>
          <p:cNvSpPr txBox="1"/>
          <p:nvPr/>
        </p:nvSpPr>
        <p:spPr>
          <a:xfrm>
            <a:off x="4034925" y="1510359"/>
            <a:ext cx="375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и тест не идентичны и поделены на основе “натурального” критерия. В зависимости от качества критерия есть возможность также получить достаточно точную оценку причинного эффекта от воздействия.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Differences- in-differences  и другие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92"/>
          <p:cNvSpPr txBox="1"/>
          <p:nvPr/>
        </p:nvSpPr>
        <p:spPr>
          <a:xfrm>
            <a:off x="4020366" y="2793047"/>
            <a:ext cx="375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Контрольной группы не существует , вместо нее создается “синтетический бейзлайн” с помощью предиктивной модели, описывающей “ситуацию”, которая была бы без воздействия (counterfactual)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Синтетический контроль , Causal Impact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92"/>
          <p:cNvSpPr txBox="1"/>
          <p:nvPr/>
        </p:nvSpPr>
        <p:spPr>
          <a:xfrm>
            <a:off x="4033463" y="3999692"/>
            <a:ext cx="3688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 контрольной группы, нет запущенного эксперимента. Тренды и инсайты рассматриваются с предостережением, что корреляция не равняется причинно - следственной связи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79;p6" id="600" name="Google Shape;600;p93"/>
          <p:cNvPicPr preferRelativeResize="0"/>
          <p:nvPr/>
        </p:nvPicPr>
        <p:blipFill rotWithShape="1">
          <a:blip r:embed="rId3">
            <a:alphaModFix/>
          </a:blip>
          <a:srcRect b="23699" l="825" r="845" t="25713"/>
          <a:stretch/>
        </p:blipFill>
        <p:spPr>
          <a:xfrm>
            <a:off x="2012025" y="1393300"/>
            <a:ext cx="6426776" cy="1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3"/>
          <p:cNvSpPr txBox="1"/>
          <p:nvPr/>
        </p:nvSpPr>
        <p:spPr>
          <a:xfrm>
            <a:off x="517300" y="3208900"/>
            <a:ext cx="5672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Для чего нужен данный метод 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-Проверить качество  системы сплитования пользователей.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-Выбрать гомогенные группы.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-Часто используется для симуляций.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2" name="Google Shape;602;p93"/>
          <p:cNvSpPr txBox="1"/>
          <p:nvPr/>
        </p:nvSpPr>
        <p:spPr>
          <a:xfrm>
            <a:off x="396796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b="1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A/</a:t>
            </a: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b="1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эксперименты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93"/>
          <p:cNvSpPr txBox="1"/>
          <p:nvPr/>
        </p:nvSpPr>
        <p:spPr>
          <a:xfrm>
            <a:off x="352850" y="862000"/>
            <a:ext cx="81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Принцип схож с A/B тестами, только в данном случае обе группы видят одинаковые версии продукта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8;p7" id="608" name="Google Shape;608;p94"/>
          <p:cNvPicPr preferRelativeResize="0"/>
          <p:nvPr/>
        </p:nvPicPr>
        <p:blipFill rotWithShape="1">
          <a:blip r:embed="rId3">
            <a:alphaModFix/>
          </a:blip>
          <a:srcRect b="0" l="49601" r="0" t="20375"/>
          <a:stretch/>
        </p:blipFill>
        <p:spPr>
          <a:xfrm>
            <a:off x="4702150" y="825750"/>
            <a:ext cx="4195725" cy="34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4"/>
          <p:cNvSpPr txBox="1"/>
          <p:nvPr/>
        </p:nvSpPr>
        <p:spPr>
          <a:xfrm>
            <a:off x="390200" y="827725"/>
            <a:ext cx="4037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Между собой сравниваются более двух вариантов (первая/вторая/n группа...) чтобы определить какой из вариантов эффективнее.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же самое что и A/B только сравнивается от 2 - можно протестировать много вариантов за схожий промежуток времени.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 преимущества проверки большего числа вариантов придется заплатить объемом трафика и в некоторых случаях точностью тестов.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0" name="Google Shape;610;p94"/>
          <p:cNvSpPr txBox="1"/>
          <p:nvPr/>
        </p:nvSpPr>
        <p:spPr>
          <a:xfrm>
            <a:off x="335275" y="129550"/>
            <a:ext cx="72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MVT(мультвариативные тесты)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5"/>
          <p:cNvSpPr txBox="1"/>
          <p:nvPr/>
        </p:nvSpPr>
        <p:spPr>
          <a:xfrm>
            <a:off x="249650" y="2490450"/>
            <a:ext cx="85650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Нужен для предотвращения или подтверждения дорогой разработки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Позволяет понять чувствительность ключевых метрик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М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ожно быстро посмотреть а есть ли зависимость в принципе: например, влияет ли замедление сайта/приложения на ключевые метрики или нет.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p95"/>
          <p:cNvSpPr txBox="1"/>
          <p:nvPr/>
        </p:nvSpPr>
        <p:spPr>
          <a:xfrm>
            <a:off x="335275" y="129550"/>
            <a:ext cx="52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Ухудшающие A/B-тесты.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p95"/>
          <p:cNvSpPr txBox="1"/>
          <p:nvPr/>
        </p:nvSpPr>
        <p:spPr>
          <a:xfrm>
            <a:off x="249650" y="856725"/>
            <a:ext cx="52881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 такой же как и в классическом A/B , только в данном случае в тестовой группе делается намеренное продуктовое ухудшение 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Суть  данного подхода состоит в том, чтобы завалидировать существование зависимостей метрик от определенных параметров продукта для дальнейшей генерации гипотез.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18" name="Google Shape;61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500" y="856732"/>
            <a:ext cx="2088250" cy="21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/>
        </p:nvSpPr>
        <p:spPr>
          <a:xfrm>
            <a:off x="415575" y="137725"/>
            <a:ext cx="47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 при проведении A/B теста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4" name="Google Shape;624;p96"/>
          <p:cNvPicPr preferRelativeResize="0"/>
          <p:nvPr/>
        </p:nvPicPr>
        <p:blipFill rotWithShape="1">
          <a:blip r:embed="rId3">
            <a:alphaModFix/>
          </a:blip>
          <a:srcRect b="0" l="0" r="0" t="10754"/>
          <a:stretch/>
        </p:blipFill>
        <p:spPr>
          <a:xfrm>
            <a:off x="351525" y="652125"/>
            <a:ext cx="6253149" cy="37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6"/>
          <p:cNvPicPr preferRelativeResize="0"/>
          <p:nvPr/>
        </p:nvPicPr>
        <p:blipFill rotWithShape="1">
          <a:blip r:embed="rId4">
            <a:alphaModFix/>
          </a:blip>
          <a:srcRect b="0" l="774" r="-9" t="6655"/>
          <a:stretch/>
        </p:blipFill>
        <p:spPr>
          <a:xfrm>
            <a:off x="4489524" y="327750"/>
            <a:ext cx="4427675" cy="1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1" name="Google Shape;631;p97"/>
          <p:cNvSpPr txBox="1"/>
          <p:nvPr/>
        </p:nvSpPr>
        <p:spPr>
          <a:xfrm>
            <a:off x="540000" y="1168500"/>
            <a:ext cx="52443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Рассмотрели какие виды экспериментов существуют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Обсудили как понять можно ли и нужно ли вам проводить А/Б-тест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Посмотрели как выглядит процесс A/B тестирования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632" name="Google Shape;63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57" y="251999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8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8" name="Google Shape;638;p98"/>
          <p:cNvSpPr txBox="1"/>
          <p:nvPr/>
        </p:nvSpPr>
        <p:spPr>
          <a:xfrm>
            <a:off x="4752000" y="1800000"/>
            <a:ext cx="3852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поговорим о настройках а/б тестов в веб приложениях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запустим и с нуля настроим а/б тест в Google Optimize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39" name="Google Shape;63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81"/>
          <p:cNvSpPr txBox="1"/>
          <p:nvPr/>
        </p:nvSpPr>
        <p:spPr>
          <a:xfrm>
            <a:off x="450548" y="1436950"/>
            <a:ext cx="7598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A/B тестирование</a:t>
            </a:r>
            <a:endParaRPr b="1" sz="4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2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82"/>
          <p:cNvSpPr txBox="1"/>
          <p:nvPr/>
        </p:nvSpPr>
        <p:spPr>
          <a:xfrm>
            <a:off x="540000" y="1168500"/>
            <a:ext cx="52443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Рассмотрим какие виды экспериментов существуют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Обсудим как понять можно ли и нужно ли вам проводить А/Б-тест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Посмотрим как выглядит процесс A/B тестирования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500" name="Google Shape;50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506" name="Google Shape;506;p83"/>
          <p:cNvSpPr txBox="1"/>
          <p:nvPr>
            <p:ph idx="1" type="body"/>
          </p:nvPr>
        </p:nvSpPr>
        <p:spPr>
          <a:xfrm>
            <a:off x="708875" y="120802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ru" sz="2200">
                <a:solidFill>
                  <a:schemeClr val="lt1"/>
                </a:solidFill>
              </a:rPr>
              <a:t>Введение в проблематику оценки эффекта  и виды A/B тестов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4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 запускаете (маркетинговую кампанию /продуктовую фичу/изменение бизнес-процесса) и хотите понять эффект от этого 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Что еще может повлиять на изменение вашей метрики кроме вашей активности?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Сезонность , тренд , продуктовая активность ваших коллег , законодательные изменения, политическая и экономическая ситуация,а также множество других факторов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Таким образом может быть сложно оценить в лоб инкрементальный эффект от изменения и вы можете ошибочно интерпретировать результаты. Ошибаться с направленностью эффекта и его размером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12" name="Google Shape;512;p84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Введение в проблематику оценки эффекта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3" name="Google Shape;5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276" y="1439023"/>
            <a:ext cx="3897551" cy="288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5"/>
          <p:cNvSpPr txBox="1"/>
          <p:nvPr/>
        </p:nvSpPr>
        <p:spPr>
          <a:xfrm>
            <a:off x="431971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A/B-</a:t>
            </a: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эксперименты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random-traffic-ab-testing.jpg" id="519" name="Google Shape;519;p85"/>
          <p:cNvPicPr preferRelativeResize="0"/>
          <p:nvPr/>
        </p:nvPicPr>
        <p:blipFill rotWithShape="1">
          <a:blip r:embed="rId3">
            <a:alphaModFix/>
          </a:blip>
          <a:srcRect b="2857" l="3179" r="3589" t="2202"/>
          <a:stretch/>
        </p:blipFill>
        <p:spPr>
          <a:xfrm>
            <a:off x="4000500" y="1225475"/>
            <a:ext cx="5143498" cy="34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5"/>
          <p:cNvSpPr txBox="1"/>
          <p:nvPr/>
        </p:nvSpPr>
        <p:spPr>
          <a:xfrm>
            <a:off x="431975" y="906900"/>
            <a:ext cx="3366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A/B-тестирование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- это метод исследования, который используется для оценки влияния продуктовых изменений на метрики. Один из самых популярных и корректных методов для проверки гипотез. 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85"/>
          <p:cNvSpPr txBox="1"/>
          <p:nvPr>
            <p:ph idx="4294967295" type="subTitle"/>
          </p:nvPr>
        </p:nvSpPr>
        <p:spPr>
          <a:xfrm>
            <a:off x="431976" y="2297500"/>
            <a:ext cx="37167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Юзеров рандомизированно делят на несколько групп 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Группа А(контрольная)  видит текущую версию продукта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Группа B(тестовая)  видит новую версию продукта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 Запускают эксперимент, проводя его параллельно для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контрольной и тестовой групп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3. Сравнивают метрики в двух группах и принимают продуктовые решения 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A/B-тестирование (или Сплит-тестирование).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2)    A/A-тестирование.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3)    MVT (мультивариативное тестирование).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 4)    Ухудшающие A/B-тесты.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7" name="Google Shape;527;p86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Популярные в индустрии  виды экспериментов(A/B)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8" name="Google Shape;5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100" y="1279492"/>
            <a:ext cx="2473775" cy="28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/>
        </p:nvSpPr>
        <p:spPr>
          <a:xfrm>
            <a:off x="431971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A/B-</a:t>
            </a: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эксперименты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4" name="Google Shape;534;p87"/>
          <p:cNvSpPr txBox="1"/>
          <p:nvPr/>
        </p:nvSpPr>
        <p:spPr>
          <a:xfrm>
            <a:off x="3495775" y="1502700"/>
            <a:ext cx="5499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Направления для применения A/B тестов: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новых фич в приложениях и нового функционала на сайтах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Эксперименты в оперейшнс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Эксперименты с дизайном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алгоритмов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Эксперименты с ценообразованием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5" name="Google Shape;53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00" y="1673374"/>
            <a:ext cx="2177500" cy="2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8"/>
          <p:cNvSpPr txBox="1"/>
          <p:nvPr>
            <p:ph idx="1" type="subTitle"/>
          </p:nvPr>
        </p:nvSpPr>
        <p:spPr>
          <a:xfrm>
            <a:off x="540000" y="1260000"/>
            <a:ext cx="4032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Плюсы: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Понятный аппарат подсчета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Возможность точно измерить количественный эффект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Возможность нейтрализации внешних эффектов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Переносимость выводов с выборки на ген совокупность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41" name="Google Shape;541;p88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A/B-эксперименты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8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43" name="Google Shape;5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69" y="1487100"/>
            <a:ext cx="3686981" cy="22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